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11" Type="http://schemas.openxmlformats.org/officeDocument/2006/relationships/slide" Target="slides/slide6.xml"/><Relationship Id="rId22" Type="http://schemas.openxmlformats.org/officeDocument/2006/relationships/font" Target="fonts/Montserrat-boldItalic.fntdata"/><Relationship Id="rId10" Type="http://schemas.openxmlformats.org/officeDocument/2006/relationships/slide" Target="slides/slide5.xml"/><Relationship Id="rId21" Type="http://schemas.openxmlformats.org/officeDocument/2006/relationships/font" Target="fonts/Montserrat-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ontserrat-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ed74a6c17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ed74a6c17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a7e1784ad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a7e1784ad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DEEVANSHU </a:t>
            </a:r>
            <a:r>
              <a:rPr lang="en"/>
              <a:t>To those of you who sustainability is important - ideally it should be all of you - above we see a list of the most transparent companies in regards to their plastic pollution. Subsequently, a take away here is to promote these brands, but as we saw earlier, just because a brand is transparent like H&amp;M, it still </a:t>
            </a:r>
            <a:r>
              <a:rPr lang="en"/>
              <a:t>doesn't</a:t>
            </a:r>
            <a:r>
              <a:rPr lang="en"/>
              <a:t> negate the fact that they are a leader in polluting.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d74a6c17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ed74a6c17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DEEVANSHU</a:t>
            </a:r>
            <a:endParaRPr/>
          </a:p>
          <a:p>
            <a:pPr indent="0" lvl="0" marL="0" rtl="0" algn="l">
              <a:spcBef>
                <a:spcPts val="0"/>
              </a:spcBef>
              <a:spcAft>
                <a:spcPts val="0"/>
              </a:spcAft>
              <a:buNone/>
            </a:pPr>
            <a:r>
              <a:rPr lang="en"/>
              <a:t>One great solution, is to participate in the purchasing within the secondary market. This cuts down waste and services existing product rather than generating statistical support for new production metrics.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a802eccd0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a802eccd0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DEEVANSHU</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a802eccd0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a802eccd0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802eccd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802eccd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want to take this time to in advance of our presentation to wish everyone a happy holidays season and thank you for your attention in the coming minutes. Today, we have taken the broader subject of plastic pollution and narrowed the scope to focus on the fashion/textile industry.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many people think your clothing is currently sustainable?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a802eccd0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a802eccd0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see here the biggest areas driving plastic waste is from packaging, building/construction/ consumer products, and textiles. For our time with you today we have chosen to focus on the textile sector. Why, you may ask? Simply put, we are all currently wearing products that are a result of this sector. And as a result, we as consumers have some power to influence positive change.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ed74a6c17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ed74a6c17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story here is that there is hope. As you can see production, packaging, and use contribute to plastic pollution in the largest ways. At the same time, there are established mitigation techniques such as implementing sustainable design, overhauling production processes, and other caretaking measures that can limit emissions, and end of life microplastic release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802eccd0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a802eccd0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ARONNO </a:t>
            </a:r>
            <a:endParaRPr>
              <a:solidFill>
                <a:schemeClr val="dk1"/>
              </a:solidFill>
            </a:endParaRPr>
          </a:p>
          <a:p>
            <a:pPr indent="0" lvl="0" marL="0" rtl="0" algn="l">
              <a:spcBef>
                <a:spcPts val="0"/>
              </a:spcBef>
              <a:spcAft>
                <a:spcPts val="0"/>
              </a:spcAft>
              <a:buNone/>
            </a:pPr>
            <a:r>
              <a:rPr lang="en" sz="1400">
                <a:solidFill>
                  <a:schemeClr val="dk1"/>
                </a:solidFill>
              </a:rPr>
              <a:t>Here are some quotes from thought leaders that follow/govern the industry through various non-profit or state entities such as Green Peace and the European Environmental Agency, which is under the EU.</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rPr lang="en" sz="1400">
                <a:solidFill>
                  <a:schemeClr val="dk1"/>
                </a:solidFill>
              </a:rPr>
              <a:t>About 8% of European microplastics released to oceans are from synthetic textiles — globally, this figure is estimated at 16-35%. Between 200,000 and 500,000 tonnes of microplastics from textiles enter the global marine environment each year. (European Environmental Agency)</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a7e1784ad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a7e1784ad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that we’ve seen where we are at this current state in time. Let’s look at where the apparel industry is heading. We’ve already seen tremendous growth in the past 4 years, and unfortunately industry expectations do not see this trend slowing. In fact, in the next 7 years CO2 equivalent emissions are expected to total 1.3 billion metric tons.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a802eccd0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802eccd0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AGRIMA</a:t>
            </a:r>
            <a:endParaRPr/>
          </a:p>
          <a:p>
            <a:pPr indent="0" lvl="0" marL="0" rtl="0" algn="l">
              <a:spcBef>
                <a:spcPts val="0"/>
              </a:spcBef>
              <a:spcAft>
                <a:spcPts val="0"/>
              </a:spcAft>
              <a:buNone/>
            </a:pPr>
            <a:r>
              <a:rPr lang="en"/>
              <a:t>Here we can see the top apparel retailers contributing to the carbon emission. H&amp;M being the highest </a:t>
            </a:r>
            <a:r>
              <a:rPr lang="en"/>
              <a:t>contributor, producing around 61K tons carbon emission in a year. Following it the are the other retailers Next, JD Sports, Asos and Inditex Group. Inditex is the parent company of Zara.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a802eccd0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a802eccd0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with the brief background that we’ve provided lets open it up to the group and see how we as a group stand on these issues. So after we ask this question we’d appreciate it if you’d raise your hand to indicate which degree refers to you.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802eccd0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802eccd0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DEEVANSHU </a:t>
            </a:r>
            <a:r>
              <a:rPr lang="en"/>
              <a:t>So after looking at the questions we just asked you to indicate where we stand as a class this how we shape up against a worldwide consensus. As you can see, only 21% believe that this topic is extremely important to them.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2.png"/><Relationship Id="rId6"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 name="Shape 59"/>
        <p:cNvGrpSpPr/>
        <p:nvPr/>
      </p:nvGrpSpPr>
      <p:grpSpPr>
        <a:xfrm>
          <a:off x="0" y="0"/>
          <a:ext cx="0" cy="0"/>
          <a:chOff x="0" y="0"/>
          <a:chExt cx="0" cy="0"/>
        </a:xfrm>
      </p:grpSpPr>
      <p:sp>
        <p:nvSpPr>
          <p:cNvPr id="60" name="Google Shape;60;p14"/>
          <p:cNvSpPr txBox="1"/>
          <p:nvPr>
            <p:ph idx="4294967295" type="body"/>
          </p:nvPr>
        </p:nvSpPr>
        <p:spPr>
          <a:xfrm>
            <a:off x="311700" y="269075"/>
            <a:ext cx="8520600" cy="475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OVERVIEW</a:t>
            </a:r>
            <a:endParaRPr>
              <a:solidFill>
                <a:schemeClr val="dk1"/>
              </a:solidFill>
              <a:latin typeface="Montserrat"/>
              <a:ea typeface="Montserrat"/>
              <a:cs typeface="Montserrat"/>
              <a:sym typeface="Montserrat"/>
            </a:endParaRPr>
          </a:p>
          <a:p>
            <a:pPr indent="0" lvl="0" marL="0" rtl="0" algn="l">
              <a:spcBef>
                <a:spcPts val="1200"/>
              </a:spcBef>
              <a:spcAft>
                <a:spcPts val="0"/>
              </a:spcAft>
              <a:buNone/>
            </a:pPr>
            <a:r>
              <a:rPr lang="en">
                <a:solidFill>
                  <a:schemeClr val="dk1"/>
                </a:solidFill>
                <a:latin typeface="Montserrat"/>
                <a:ea typeface="Montserrat"/>
                <a:cs typeface="Montserrat"/>
                <a:sym typeface="Montserrat"/>
              </a:rPr>
              <a:t>TARGET AUDIENCE: General public for awareness of the impact of waste/carbon creation by fashion industry. Consumers of fashion. </a:t>
            </a:r>
            <a:endParaRPr>
              <a:solidFill>
                <a:schemeClr val="dk1"/>
              </a:solidFill>
              <a:latin typeface="Montserrat"/>
              <a:ea typeface="Montserrat"/>
              <a:cs typeface="Montserrat"/>
              <a:sym typeface="Montserrat"/>
            </a:endParaRPr>
          </a:p>
          <a:p>
            <a:pPr indent="0" lvl="0" marL="0" rtl="0" algn="l">
              <a:spcBef>
                <a:spcPts val="1200"/>
              </a:spcBef>
              <a:spcAft>
                <a:spcPts val="0"/>
              </a:spcAft>
              <a:buNone/>
            </a:pPr>
            <a:r>
              <a:rPr lang="en">
                <a:solidFill>
                  <a:schemeClr val="dk1"/>
                </a:solidFill>
                <a:latin typeface="Montserrat"/>
                <a:ea typeface="Montserrat"/>
                <a:cs typeface="Montserrat"/>
                <a:sym typeface="Montserrat"/>
              </a:rPr>
              <a:t>PURPOSE: To raise awareness about the scale and impact of fashion industry to encourage individual actions like sustainability awareness &amp; second-hand shopping instead</a:t>
            </a:r>
            <a:endParaRPr>
              <a:solidFill>
                <a:schemeClr val="dk1"/>
              </a:solidFill>
              <a:latin typeface="Montserrat"/>
              <a:ea typeface="Montserrat"/>
              <a:cs typeface="Montserrat"/>
              <a:sym typeface="Montserrat"/>
            </a:endParaRPr>
          </a:p>
          <a:p>
            <a:pPr indent="0" lvl="0" marL="0" rtl="0" algn="l">
              <a:spcBef>
                <a:spcPts val="1200"/>
              </a:spcBef>
              <a:spcAft>
                <a:spcPts val="0"/>
              </a:spcAft>
              <a:buNone/>
            </a:pPr>
            <a:r>
              <a:rPr lang="en">
                <a:solidFill>
                  <a:schemeClr val="dk1"/>
                </a:solidFill>
                <a:latin typeface="Montserrat"/>
                <a:ea typeface="Montserrat"/>
                <a:cs typeface="Montserrat"/>
                <a:sym typeface="Montserrat"/>
              </a:rPr>
              <a:t>DATA DESCRIPTION: Taken dataset from three sources:</a:t>
            </a:r>
            <a:endParaRPr>
              <a:solidFill>
                <a:schemeClr val="dk1"/>
              </a:solidFill>
              <a:latin typeface="Montserrat"/>
              <a:ea typeface="Montserrat"/>
              <a:cs typeface="Montserrat"/>
              <a:sym typeface="Montserrat"/>
            </a:endParaRPr>
          </a:p>
          <a:p>
            <a:pPr indent="-342900" lvl="0" marL="457200" rtl="0" algn="l">
              <a:spcBef>
                <a:spcPts val="1200"/>
              </a:spcBef>
              <a:spcAft>
                <a:spcPts val="0"/>
              </a:spcAft>
              <a:buClr>
                <a:schemeClr val="dk1"/>
              </a:buClr>
              <a:buSzPts val="1800"/>
              <a:buFont typeface="Montserrat"/>
              <a:buChar char="●"/>
            </a:pPr>
            <a:r>
              <a:rPr lang="en">
                <a:solidFill>
                  <a:schemeClr val="dk1"/>
                </a:solidFill>
                <a:latin typeface="Montserrat"/>
                <a:ea typeface="Montserrat"/>
                <a:cs typeface="Montserrat"/>
                <a:sym typeface="Montserrat"/>
              </a:rPr>
              <a:t>OECD Global Plastic Outlook</a:t>
            </a:r>
            <a:endParaRPr>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a:solidFill>
                  <a:schemeClr val="dk1"/>
                </a:solidFill>
                <a:latin typeface="Montserrat"/>
                <a:ea typeface="Montserrat"/>
                <a:cs typeface="Montserrat"/>
                <a:sym typeface="Montserrat"/>
              </a:rPr>
              <a:t>Our World in data Plastic Pollution</a:t>
            </a:r>
            <a:endParaRPr>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a:solidFill>
                  <a:schemeClr val="dk1"/>
                </a:solidFill>
                <a:latin typeface="Montserrat"/>
                <a:ea typeface="Montserrat"/>
                <a:cs typeface="Montserrat"/>
                <a:sym typeface="Montserrat"/>
              </a:rPr>
              <a:t>Statista Sustainable fashion worldwide</a:t>
            </a:r>
            <a:endParaRPr>
              <a:solidFill>
                <a:schemeClr val="dk1"/>
              </a:solidFill>
              <a:latin typeface="Montserrat"/>
              <a:ea typeface="Montserrat"/>
              <a:cs typeface="Montserrat"/>
              <a:sym typeface="Montserrat"/>
            </a:endParaRPr>
          </a:p>
          <a:p>
            <a:pPr indent="0" lvl="0" marL="0" rtl="0" algn="l">
              <a:spcBef>
                <a:spcPts val="1200"/>
              </a:spcBef>
              <a:spcAft>
                <a:spcPts val="120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3"/>
          <p:cNvPicPr preferRelativeResize="0"/>
          <p:nvPr/>
        </p:nvPicPr>
        <p:blipFill>
          <a:blip r:embed="rId3">
            <a:alphaModFix/>
          </a:blip>
          <a:stretch>
            <a:fillRect/>
          </a:stretch>
        </p:blipFill>
        <p:spPr>
          <a:xfrm>
            <a:off x="311700" y="339500"/>
            <a:ext cx="8238648" cy="46342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5" name="Google Shape;14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6" name="Google Shape;146;p24"/>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2" name="Google Shape;15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3" name="Google Shape;153;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4" name="Google Shape;154;p25"/>
          <p:cNvSpPr txBox="1"/>
          <p:nvPr/>
        </p:nvSpPr>
        <p:spPr>
          <a:xfrm>
            <a:off x="2611350" y="304425"/>
            <a:ext cx="3921300" cy="11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400">
                <a:solidFill>
                  <a:schemeClr val="lt1"/>
                </a:solidFill>
                <a:latin typeface="Impact"/>
                <a:ea typeface="Impact"/>
                <a:cs typeface="Impact"/>
                <a:sym typeface="Impact"/>
              </a:rPr>
              <a:t>Call to Action</a:t>
            </a:r>
            <a:endParaRPr sz="5400">
              <a:solidFill>
                <a:schemeClr val="lt1"/>
              </a:solidFill>
              <a:latin typeface="Impact"/>
              <a:ea typeface="Impact"/>
              <a:cs typeface="Impact"/>
              <a:sym typeface="Impact"/>
            </a:endParaRPr>
          </a:p>
        </p:txBody>
      </p:sp>
      <p:sp>
        <p:nvSpPr>
          <p:cNvPr id="155" name="Google Shape;155;p25"/>
          <p:cNvSpPr txBox="1"/>
          <p:nvPr/>
        </p:nvSpPr>
        <p:spPr>
          <a:xfrm>
            <a:off x="1131675" y="1757900"/>
            <a:ext cx="6666300" cy="2104500"/>
          </a:xfrm>
          <a:prstGeom prst="rect">
            <a:avLst/>
          </a:prstGeom>
          <a:noFill/>
          <a:ln>
            <a:noFill/>
          </a:ln>
        </p:spPr>
        <p:txBody>
          <a:bodyPr anchorCtr="0" anchor="t" bIns="91425" lIns="91425" spcFirstLastPara="1" rIns="91425" wrap="square" tIns="91425">
            <a:noAutofit/>
          </a:bodyPr>
          <a:lstStyle/>
          <a:p>
            <a:pPr indent="-431800" lvl="0" marL="457200" rtl="0" algn="l">
              <a:lnSpc>
                <a:spcPct val="115000"/>
              </a:lnSpc>
              <a:spcBef>
                <a:spcPts val="0"/>
              </a:spcBef>
              <a:spcAft>
                <a:spcPts val="0"/>
              </a:spcAft>
              <a:buClr>
                <a:schemeClr val="lt1"/>
              </a:buClr>
              <a:buSzPts val="3200"/>
              <a:buFont typeface="Impact"/>
              <a:buChar char="●"/>
            </a:pPr>
            <a:r>
              <a:rPr lang="en" sz="3200">
                <a:solidFill>
                  <a:schemeClr val="lt1"/>
                </a:solidFill>
                <a:latin typeface="Impact"/>
                <a:ea typeface="Impact"/>
                <a:cs typeface="Impact"/>
                <a:sym typeface="Impact"/>
              </a:rPr>
              <a:t>SHOP CONSCIOUSLY </a:t>
            </a:r>
            <a:endParaRPr sz="3200">
              <a:solidFill>
                <a:schemeClr val="lt1"/>
              </a:solidFill>
              <a:latin typeface="Impact"/>
              <a:ea typeface="Impact"/>
              <a:cs typeface="Impact"/>
              <a:sym typeface="Impact"/>
            </a:endParaRPr>
          </a:p>
          <a:p>
            <a:pPr indent="-431800" lvl="0" marL="457200" rtl="0" algn="l">
              <a:lnSpc>
                <a:spcPct val="115000"/>
              </a:lnSpc>
              <a:spcBef>
                <a:spcPts val="0"/>
              </a:spcBef>
              <a:spcAft>
                <a:spcPts val="0"/>
              </a:spcAft>
              <a:buClr>
                <a:schemeClr val="lt1"/>
              </a:buClr>
              <a:buSzPts val="3200"/>
              <a:buFont typeface="Impact"/>
              <a:buChar char="●"/>
            </a:pPr>
            <a:r>
              <a:rPr lang="en" sz="3200">
                <a:solidFill>
                  <a:schemeClr val="lt1"/>
                </a:solidFill>
                <a:latin typeface="Impact"/>
                <a:ea typeface="Impact"/>
                <a:cs typeface="Impact"/>
                <a:sym typeface="Impact"/>
              </a:rPr>
              <a:t>DEMAND YOUR FAVORITE COMPANIES HAVE SUSTAINABLE PRACTICES </a:t>
            </a:r>
            <a:endParaRPr sz="3200">
              <a:solidFill>
                <a:schemeClr val="lt1"/>
              </a:solidFill>
              <a:latin typeface="Impact"/>
              <a:ea typeface="Impact"/>
              <a:cs typeface="Impact"/>
              <a:sym typeface="Impact"/>
            </a:endParaRPr>
          </a:p>
          <a:p>
            <a:pPr indent="-431800" lvl="0" marL="457200" rtl="0" algn="l">
              <a:lnSpc>
                <a:spcPct val="115000"/>
              </a:lnSpc>
              <a:spcBef>
                <a:spcPts val="0"/>
              </a:spcBef>
              <a:spcAft>
                <a:spcPts val="0"/>
              </a:spcAft>
              <a:buClr>
                <a:schemeClr val="lt1"/>
              </a:buClr>
              <a:buSzPts val="3200"/>
              <a:buFont typeface="Impact"/>
              <a:buChar char="●"/>
            </a:pPr>
            <a:r>
              <a:rPr lang="en" sz="3200">
                <a:solidFill>
                  <a:schemeClr val="lt1"/>
                </a:solidFill>
                <a:latin typeface="Impact"/>
                <a:ea typeface="Impact"/>
                <a:cs typeface="Impact"/>
                <a:sym typeface="Impact"/>
              </a:rPr>
              <a:t>THRIFT &amp; SECOND HAND </a:t>
            </a:r>
            <a:endParaRPr sz="3200">
              <a:solidFill>
                <a:schemeClr val="lt1"/>
              </a:solidFill>
              <a:latin typeface="Impact"/>
              <a:ea typeface="Impact"/>
              <a:cs typeface="Impact"/>
              <a:sym typeface="Impac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1" name="Google Shape;16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2" name="Google Shape;162;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3" name="Google Shape;163;p26"/>
          <p:cNvSpPr txBox="1"/>
          <p:nvPr/>
        </p:nvSpPr>
        <p:spPr>
          <a:xfrm>
            <a:off x="311700" y="150650"/>
            <a:ext cx="8775900" cy="474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4400">
                <a:solidFill>
                  <a:schemeClr val="lt1"/>
                </a:solidFill>
                <a:latin typeface="Montserrat"/>
                <a:ea typeface="Montserrat"/>
                <a:cs typeface="Montserrat"/>
                <a:sym typeface="Montserrat"/>
              </a:rPr>
              <a:t>Team Members</a:t>
            </a:r>
            <a:endParaRPr b="1" sz="2400">
              <a:solidFill>
                <a:schemeClr val="lt1"/>
              </a:solidFill>
              <a:latin typeface="Montserrat"/>
              <a:ea typeface="Montserrat"/>
              <a:cs typeface="Montserrat"/>
              <a:sym typeface="Montserrat"/>
            </a:endParaRPr>
          </a:p>
          <a:p>
            <a:pPr indent="0" lvl="0" marL="0" rtl="0" algn="ctr">
              <a:lnSpc>
                <a:spcPct val="115000"/>
              </a:lnSpc>
              <a:spcBef>
                <a:spcPts val="1200"/>
              </a:spcBef>
              <a:spcAft>
                <a:spcPts val="0"/>
              </a:spcAft>
              <a:buNone/>
            </a:pPr>
            <a:r>
              <a:t/>
            </a:r>
            <a:endParaRPr b="1" sz="2400">
              <a:solidFill>
                <a:schemeClr val="lt1"/>
              </a:solidFill>
              <a:latin typeface="Montserrat"/>
              <a:ea typeface="Montserrat"/>
              <a:cs typeface="Montserrat"/>
              <a:sym typeface="Montserrat"/>
            </a:endParaRPr>
          </a:p>
          <a:p>
            <a:pPr indent="-400050" lvl="0" marL="457200" rtl="0" algn="just">
              <a:lnSpc>
                <a:spcPct val="115000"/>
              </a:lnSpc>
              <a:spcBef>
                <a:spcPts val="1200"/>
              </a:spcBef>
              <a:spcAft>
                <a:spcPts val="0"/>
              </a:spcAft>
              <a:buClr>
                <a:schemeClr val="lt1"/>
              </a:buClr>
              <a:buSzPts val="2700"/>
              <a:buFont typeface="Montserrat"/>
              <a:buAutoNum type="arabicPeriod"/>
            </a:pPr>
            <a:r>
              <a:rPr b="1" lang="en" sz="2700">
                <a:solidFill>
                  <a:schemeClr val="lt1"/>
                </a:solidFill>
                <a:latin typeface="Montserrat"/>
                <a:ea typeface="Montserrat"/>
                <a:cs typeface="Montserrat"/>
                <a:sym typeface="Montserrat"/>
              </a:rPr>
              <a:t>Agrima Gupta (Team Lead, Graphics)</a:t>
            </a:r>
            <a:endParaRPr b="1" sz="2700">
              <a:solidFill>
                <a:schemeClr val="lt1"/>
              </a:solidFill>
              <a:latin typeface="Montserrat"/>
              <a:ea typeface="Montserrat"/>
              <a:cs typeface="Montserrat"/>
              <a:sym typeface="Montserrat"/>
            </a:endParaRPr>
          </a:p>
          <a:p>
            <a:pPr indent="-400050" lvl="0" marL="457200" rtl="0" algn="just">
              <a:lnSpc>
                <a:spcPct val="115000"/>
              </a:lnSpc>
              <a:spcBef>
                <a:spcPts val="1000"/>
              </a:spcBef>
              <a:spcAft>
                <a:spcPts val="0"/>
              </a:spcAft>
              <a:buClr>
                <a:schemeClr val="lt1"/>
              </a:buClr>
              <a:buSzPts val="2700"/>
              <a:buFont typeface="Montserrat"/>
              <a:buAutoNum type="arabicPeriod"/>
            </a:pPr>
            <a:r>
              <a:rPr b="1" lang="en" sz="2700">
                <a:solidFill>
                  <a:schemeClr val="lt1"/>
                </a:solidFill>
                <a:latin typeface="Montserrat"/>
                <a:ea typeface="Montserrat"/>
                <a:cs typeface="Montserrat"/>
                <a:sym typeface="Montserrat"/>
              </a:rPr>
              <a:t>Deevanshu Srivastav (Designer, Presenter)</a:t>
            </a:r>
            <a:endParaRPr b="1" sz="2700">
              <a:solidFill>
                <a:schemeClr val="lt1"/>
              </a:solidFill>
              <a:latin typeface="Montserrat"/>
              <a:ea typeface="Montserrat"/>
              <a:cs typeface="Montserrat"/>
              <a:sym typeface="Montserrat"/>
            </a:endParaRPr>
          </a:p>
          <a:p>
            <a:pPr indent="-400050" lvl="0" marL="457200" rtl="0" algn="just">
              <a:lnSpc>
                <a:spcPct val="115000"/>
              </a:lnSpc>
              <a:spcBef>
                <a:spcPts val="1000"/>
              </a:spcBef>
              <a:spcAft>
                <a:spcPts val="0"/>
              </a:spcAft>
              <a:buClr>
                <a:schemeClr val="lt1"/>
              </a:buClr>
              <a:buSzPts val="2700"/>
              <a:buFont typeface="Montserrat"/>
              <a:buAutoNum type="arabicPeriod"/>
            </a:pPr>
            <a:r>
              <a:rPr b="1" lang="en" sz="2700">
                <a:solidFill>
                  <a:schemeClr val="lt1"/>
                </a:solidFill>
                <a:latin typeface="Montserrat"/>
                <a:ea typeface="Montserrat"/>
                <a:cs typeface="Montserrat"/>
                <a:sym typeface="Montserrat"/>
              </a:rPr>
              <a:t>Aronno Shafi (Presentation, Presenter)</a:t>
            </a:r>
            <a:endParaRPr b="1" sz="2700">
              <a:solidFill>
                <a:schemeClr val="lt1"/>
              </a:solidFill>
              <a:latin typeface="Montserrat"/>
              <a:ea typeface="Montserrat"/>
              <a:cs typeface="Montserrat"/>
              <a:sym typeface="Montserrat"/>
            </a:endParaRPr>
          </a:p>
          <a:p>
            <a:pPr indent="-400050" lvl="0" marL="457200" rtl="0" algn="just">
              <a:lnSpc>
                <a:spcPct val="115000"/>
              </a:lnSpc>
              <a:spcBef>
                <a:spcPts val="1000"/>
              </a:spcBef>
              <a:spcAft>
                <a:spcPts val="1000"/>
              </a:spcAft>
              <a:buClr>
                <a:schemeClr val="lt1"/>
              </a:buClr>
              <a:buSzPts val="2700"/>
              <a:buFont typeface="Montserrat"/>
              <a:buAutoNum type="arabicPeriod"/>
            </a:pPr>
            <a:r>
              <a:rPr b="1" lang="en" sz="2700">
                <a:solidFill>
                  <a:schemeClr val="lt1"/>
                </a:solidFill>
                <a:latin typeface="Montserrat"/>
                <a:ea typeface="Montserrat"/>
                <a:cs typeface="Montserrat"/>
                <a:sym typeface="Montserrat"/>
              </a:rPr>
              <a:t>Kevin Klempner (Scripter, QA)</a:t>
            </a:r>
            <a:endParaRPr b="1" sz="270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6" name="Google Shape;66;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 name="Google Shape;67;p15"/>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68" name="Google Shape;68;p15"/>
          <p:cNvPicPr preferRelativeResize="0"/>
          <p:nvPr/>
        </p:nvPicPr>
        <p:blipFill>
          <a:blip r:embed="rId4">
            <a:alphaModFix/>
          </a:blip>
          <a:stretch>
            <a:fillRect/>
          </a:stretch>
        </p:blipFill>
        <p:spPr>
          <a:xfrm>
            <a:off x="8289425" y="4470525"/>
            <a:ext cx="499099" cy="499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 name="Google Shape;75;p16"/>
          <p:cNvPicPr preferRelativeResize="0"/>
          <p:nvPr/>
        </p:nvPicPr>
        <p:blipFill>
          <a:blip r:embed="rId3">
            <a:alphaModFix/>
          </a:blip>
          <a:stretch>
            <a:fillRect/>
          </a:stretch>
        </p:blipFill>
        <p:spPr>
          <a:xfrm>
            <a:off x="0" y="1"/>
            <a:ext cx="9143997" cy="5143452"/>
          </a:xfrm>
          <a:prstGeom prst="rect">
            <a:avLst/>
          </a:prstGeom>
          <a:noFill/>
          <a:ln cap="flat" cmpd="sng" w="9525">
            <a:solidFill>
              <a:schemeClr val="dk2"/>
            </a:solidFill>
            <a:prstDash val="solid"/>
            <a:round/>
            <a:headEnd len="sm" w="sm" type="none"/>
            <a:tailEnd len="sm" w="sm" type="none"/>
          </a:ln>
        </p:spPr>
      </p:pic>
      <p:sp>
        <p:nvSpPr>
          <p:cNvPr id="76" name="Google Shape;76;p16"/>
          <p:cNvSpPr/>
          <p:nvPr/>
        </p:nvSpPr>
        <p:spPr>
          <a:xfrm>
            <a:off x="1386300" y="443250"/>
            <a:ext cx="7629300" cy="5658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 name="Google Shape;77;p16"/>
          <p:cNvSpPr/>
          <p:nvPr/>
        </p:nvSpPr>
        <p:spPr>
          <a:xfrm>
            <a:off x="1386300" y="2232250"/>
            <a:ext cx="3121500" cy="4839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4" name="Google Shape;84;p1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85" name="Google Shape;85;p17"/>
          <p:cNvPicPr preferRelativeResize="0"/>
          <p:nvPr/>
        </p:nvPicPr>
        <p:blipFill>
          <a:blip r:embed="rId4">
            <a:alphaModFix/>
          </a:blip>
          <a:stretch>
            <a:fillRect/>
          </a:stretch>
        </p:blipFill>
        <p:spPr>
          <a:xfrm>
            <a:off x="429350" y="698750"/>
            <a:ext cx="4142649" cy="4444749"/>
          </a:xfrm>
          <a:prstGeom prst="rect">
            <a:avLst/>
          </a:prstGeom>
          <a:noFill/>
          <a:ln>
            <a:noFill/>
          </a:ln>
        </p:spPr>
      </p:pic>
      <p:pic>
        <p:nvPicPr>
          <p:cNvPr id="86" name="Google Shape;86;p17"/>
          <p:cNvPicPr preferRelativeResize="0"/>
          <p:nvPr/>
        </p:nvPicPr>
        <p:blipFill>
          <a:blip r:embed="rId5">
            <a:alphaModFix/>
          </a:blip>
          <a:stretch>
            <a:fillRect/>
          </a:stretch>
        </p:blipFill>
        <p:spPr>
          <a:xfrm>
            <a:off x="6117890" y="642175"/>
            <a:ext cx="1572370" cy="1988125"/>
          </a:xfrm>
          <a:prstGeom prst="rect">
            <a:avLst/>
          </a:prstGeom>
          <a:noFill/>
          <a:ln>
            <a:noFill/>
          </a:ln>
        </p:spPr>
      </p:pic>
      <p:pic>
        <p:nvPicPr>
          <p:cNvPr id="87" name="Google Shape;87;p17"/>
          <p:cNvPicPr preferRelativeResize="0"/>
          <p:nvPr/>
        </p:nvPicPr>
        <p:blipFill>
          <a:blip r:embed="rId6">
            <a:alphaModFix/>
          </a:blip>
          <a:stretch>
            <a:fillRect/>
          </a:stretch>
        </p:blipFill>
        <p:spPr>
          <a:xfrm>
            <a:off x="6233700" y="2686875"/>
            <a:ext cx="1340750" cy="2200225"/>
          </a:xfrm>
          <a:prstGeom prst="rect">
            <a:avLst/>
          </a:prstGeom>
          <a:noFill/>
          <a:ln>
            <a:noFill/>
          </a:ln>
        </p:spPr>
      </p:pic>
      <p:sp>
        <p:nvSpPr>
          <p:cNvPr id="88" name="Google Shape;88;p17"/>
          <p:cNvSpPr/>
          <p:nvPr/>
        </p:nvSpPr>
        <p:spPr>
          <a:xfrm>
            <a:off x="6101650" y="603575"/>
            <a:ext cx="1572300" cy="1914300"/>
          </a:xfrm>
          <a:prstGeom prst="rect">
            <a:avLst/>
          </a:prstGeom>
          <a:noFill/>
          <a:ln cap="flat" cmpd="sng" w="38100">
            <a:solidFill>
              <a:srgbClr val="4AB8A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7"/>
          <p:cNvSpPr/>
          <p:nvPr/>
        </p:nvSpPr>
        <p:spPr>
          <a:xfrm>
            <a:off x="6159725" y="2829838"/>
            <a:ext cx="1572300" cy="1914300"/>
          </a:xfrm>
          <a:prstGeom prst="rect">
            <a:avLst/>
          </a:prstGeom>
          <a:noFill/>
          <a:ln cap="flat" cmpd="sng" w="38100">
            <a:solidFill>
              <a:srgbClr val="4AB8A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0" name="Google Shape;90;p17"/>
          <p:cNvCxnSpPr/>
          <p:nvPr/>
        </p:nvCxnSpPr>
        <p:spPr>
          <a:xfrm flipH="1" rot="10800000">
            <a:off x="4875675" y="1405125"/>
            <a:ext cx="905400" cy="18900"/>
          </a:xfrm>
          <a:prstGeom prst="straightConnector1">
            <a:avLst/>
          </a:prstGeom>
          <a:noFill/>
          <a:ln cap="flat" cmpd="sng" w="76200">
            <a:solidFill>
              <a:srgbClr val="4AB8AF"/>
            </a:solidFill>
            <a:prstDash val="solid"/>
            <a:round/>
            <a:headEnd len="med" w="med" type="none"/>
            <a:tailEnd len="med" w="med" type="triangle"/>
          </a:ln>
        </p:spPr>
      </p:cxnSp>
      <p:cxnSp>
        <p:nvCxnSpPr>
          <p:cNvPr id="91" name="Google Shape;91;p17"/>
          <p:cNvCxnSpPr/>
          <p:nvPr/>
        </p:nvCxnSpPr>
        <p:spPr>
          <a:xfrm flipH="1" rot="10800000">
            <a:off x="4950150" y="3717175"/>
            <a:ext cx="905400" cy="18900"/>
          </a:xfrm>
          <a:prstGeom prst="straightConnector1">
            <a:avLst/>
          </a:prstGeom>
          <a:noFill/>
          <a:ln cap="flat" cmpd="sng" w="76200">
            <a:solidFill>
              <a:srgbClr val="4AB8AF"/>
            </a:solidFill>
            <a:prstDash val="solid"/>
            <a:round/>
            <a:headEnd len="med" w="med" type="none"/>
            <a:tailEnd len="med" w="med" type="triangle"/>
          </a:ln>
        </p:spPr>
      </p:cxnSp>
      <p:sp>
        <p:nvSpPr>
          <p:cNvPr id="92" name="Google Shape;92;p17"/>
          <p:cNvSpPr txBox="1"/>
          <p:nvPr/>
        </p:nvSpPr>
        <p:spPr>
          <a:xfrm>
            <a:off x="27050" y="31500"/>
            <a:ext cx="9144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Montserrat"/>
                <a:ea typeface="Montserrat"/>
                <a:cs typeface="Montserrat"/>
                <a:sym typeface="Montserrat"/>
              </a:rPr>
              <a:t>  …Reduction/Prevention of textile microplastics release driven by implement</a:t>
            </a:r>
            <a:r>
              <a:rPr lang="en" sz="1100">
                <a:solidFill>
                  <a:srgbClr val="FFFFFF"/>
                </a:solidFill>
                <a:latin typeface="Montserrat"/>
                <a:ea typeface="Montserrat"/>
                <a:cs typeface="Montserrat"/>
                <a:sym typeface="Montserrat"/>
              </a:rPr>
              <a:t>ation</a:t>
            </a:r>
            <a:r>
              <a:rPr lang="en" sz="1100">
                <a:solidFill>
                  <a:srgbClr val="FFFFFF"/>
                </a:solidFill>
                <a:latin typeface="Montserrat"/>
                <a:ea typeface="Montserrat"/>
                <a:cs typeface="Montserrat"/>
                <a:sym typeface="Montserrat"/>
              </a:rPr>
              <a:t> of sustainable design, production processes, and caretaking measures that control microplastic emissions during use, improve disposal, and end-of-life processing</a:t>
            </a:r>
            <a:endParaRPr sz="110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a:off x="0" y="44225"/>
            <a:ext cx="9144000" cy="5143500"/>
          </a:xfrm>
          <a:prstGeom prst="rect">
            <a:avLst/>
          </a:prstGeom>
          <a:noFill/>
          <a:ln>
            <a:noFill/>
          </a:ln>
        </p:spPr>
      </p:pic>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9" name="Google Shape;9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 name="Google Shape;100;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1" name="Google Shape;101;p18"/>
          <p:cNvSpPr txBox="1"/>
          <p:nvPr/>
        </p:nvSpPr>
        <p:spPr>
          <a:xfrm>
            <a:off x="223850" y="1544321"/>
            <a:ext cx="8750400" cy="206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2100">
                <a:solidFill>
                  <a:srgbClr val="FFFFFF"/>
                </a:solidFill>
                <a:highlight>
                  <a:srgbClr val="4AB8AF"/>
                </a:highlight>
                <a:latin typeface="Montserrat"/>
                <a:ea typeface="Montserrat"/>
                <a:cs typeface="Montserrat"/>
                <a:sym typeface="Montserrat"/>
              </a:rPr>
              <a:t>Estimates reckon the fashion industry is producing</a:t>
            </a:r>
            <a:r>
              <a:rPr lang="en" sz="2400">
                <a:solidFill>
                  <a:srgbClr val="FFFFFF"/>
                </a:solidFill>
                <a:highlight>
                  <a:srgbClr val="4AB8AF"/>
                </a:highlight>
                <a:latin typeface="Montserrat"/>
                <a:ea typeface="Montserrat"/>
                <a:cs typeface="Montserrat"/>
                <a:sym typeface="Montserrat"/>
              </a:rPr>
              <a:t> </a:t>
            </a:r>
            <a:r>
              <a:rPr b="1" lang="en" sz="3100">
                <a:solidFill>
                  <a:srgbClr val="FFFFFF"/>
                </a:solidFill>
                <a:highlight>
                  <a:srgbClr val="4AB8AF"/>
                </a:highlight>
                <a:latin typeface="Montserrat"/>
                <a:ea typeface="Montserrat"/>
                <a:cs typeface="Montserrat"/>
                <a:sym typeface="Montserrat"/>
              </a:rPr>
              <a:t>100 billion articles of clothing</a:t>
            </a:r>
            <a:r>
              <a:rPr lang="en" sz="2400">
                <a:solidFill>
                  <a:srgbClr val="FFFFFF"/>
                </a:solidFill>
                <a:highlight>
                  <a:srgbClr val="4AB8AF"/>
                </a:highlight>
                <a:latin typeface="Montserrat"/>
                <a:ea typeface="Montserrat"/>
                <a:cs typeface="Montserrat"/>
                <a:sym typeface="Montserrat"/>
              </a:rPr>
              <a:t> a year – </a:t>
            </a:r>
            <a:r>
              <a:rPr b="1" lang="en" sz="3600">
                <a:solidFill>
                  <a:srgbClr val="FFFFFF"/>
                </a:solidFill>
                <a:highlight>
                  <a:srgbClr val="4AB8AF"/>
                </a:highlight>
                <a:latin typeface="Montserrat"/>
                <a:ea typeface="Montserrat"/>
                <a:cs typeface="Montserrat"/>
                <a:sym typeface="Montserrat"/>
              </a:rPr>
              <a:t>some 40% more</a:t>
            </a:r>
            <a:r>
              <a:rPr lang="en" sz="2400">
                <a:solidFill>
                  <a:srgbClr val="FFFFFF"/>
                </a:solidFill>
                <a:highlight>
                  <a:srgbClr val="4AB8AF"/>
                </a:highlight>
                <a:latin typeface="Montserrat"/>
                <a:ea typeface="Montserrat"/>
                <a:cs typeface="Montserrat"/>
                <a:sym typeface="Montserrat"/>
              </a:rPr>
              <a:t> </a:t>
            </a:r>
            <a:r>
              <a:rPr lang="en" sz="1900">
                <a:solidFill>
                  <a:srgbClr val="FFFFFF"/>
                </a:solidFill>
                <a:highlight>
                  <a:srgbClr val="4AB8AF"/>
                </a:highlight>
                <a:latin typeface="Montserrat"/>
                <a:ea typeface="Montserrat"/>
                <a:cs typeface="Montserrat"/>
                <a:sym typeface="Montserrat"/>
              </a:rPr>
              <a:t>than could ever be bought and actually worn. This figure is likely to be underestimated, and outdated. - Green Peace</a:t>
            </a:r>
            <a:endParaRPr sz="1900">
              <a:solidFill>
                <a:srgbClr val="FFFFFF"/>
              </a:solidFill>
              <a:highlight>
                <a:srgbClr val="4AB8AF"/>
              </a:highlight>
              <a:latin typeface="Montserrat"/>
              <a:ea typeface="Montserrat"/>
              <a:cs typeface="Montserrat"/>
              <a:sym typeface="Montserrat"/>
            </a:endParaRPr>
          </a:p>
        </p:txBody>
      </p:sp>
      <p:sp>
        <p:nvSpPr>
          <p:cNvPr id="102" name="Google Shape;102;p18"/>
          <p:cNvSpPr txBox="1"/>
          <p:nvPr/>
        </p:nvSpPr>
        <p:spPr>
          <a:xfrm>
            <a:off x="311698" y="3749310"/>
            <a:ext cx="817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8" name="Google Shape;10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9" name="Google Shape;109;p19"/>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5" name="Google Shape;11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 name="Google Shape;116;p20"/>
          <p:cNvPicPr preferRelativeResize="0"/>
          <p:nvPr/>
        </p:nvPicPr>
        <p:blipFill>
          <a:blip r:embed="rId3">
            <a:alphaModFix/>
          </a:blip>
          <a:stretch>
            <a:fillRect/>
          </a:stretch>
        </p:blipFill>
        <p:spPr>
          <a:xfrm>
            <a:off x="0" y="-76200"/>
            <a:ext cx="9144003" cy="5143496"/>
          </a:xfrm>
          <a:prstGeom prst="rect">
            <a:avLst/>
          </a:prstGeom>
          <a:noFill/>
          <a:ln>
            <a:noFill/>
          </a:ln>
        </p:spPr>
      </p:pic>
      <p:sp>
        <p:nvSpPr>
          <p:cNvPr id="117" name="Google Shape;117;p20"/>
          <p:cNvSpPr/>
          <p:nvPr/>
        </p:nvSpPr>
        <p:spPr>
          <a:xfrm rot="5400000">
            <a:off x="-1102700" y="2105675"/>
            <a:ext cx="4063500" cy="16395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3" name="Google Shape;12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4" name="Google Shape;124;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5" name="Google Shape;125;p21"/>
          <p:cNvSpPr txBox="1"/>
          <p:nvPr/>
        </p:nvSpPr>
        <p:spPr>
          <a:xfrm>
            <a:off x="1644175" y="212475"/>
            <a:ext cx="7106700" cy="11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400">
                <a:solidFill>
                  <a:schemeClr val="lt1"/>
                </a:solidFill>
                <a:latin typeface="Impact"/>
                <a:ea typeface="Impact"/>
                <a:cs typeface="Impact"/>
                <a:sym typeface="Impact"/>
              </a:rPr>
              <a:t>Raise your hand if…..</a:t>
            </a:r>
            <a:endParaRPr sz="5400">
              <a:solidFill>
                <a:schemeClr val="lt1"/>
              </a:solidFill>
              <a:latin typeface="Impact"/>
              <a:ea typeface="Impact"/>
              <a:cs typeface="Impact"/>
              <a:sym typeface="Impact"/>
            </a:endParaRPr>
          </a:p>
        </p:txBody>
      </p:sp>
      <p:sp>
        <p:nvSpPr>
          <p:cNvPr id="126" name="Google Shape;126;p21"/>
          <p:cNvSpPr txBox="1"/>
          <p:nvPr/>
        </p:nvSpPr>
        <p:spPr>
          <a:xfrm>
            <a:off x="1930825" y="1925450"/>
            <a:ext cx="5543700" cy="26718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Clr>
                <a:schemeClr val="lt1"/>
              </a:buClr>
              <a:buSzPts val="2600"/>
              <a:buFont typeface="Montserrat"/>
              <a:buChar char="❏"/>
            </a:pPr>
            <a:r>
              <a:rPr lang="en" sz="2600">
                <a:solidFill>
                  <a:schemeClr val="lt1"/>
                </a:solidFill>
                <a:latin typeface="Montserrat"/>
                <a:ea typeface="Montserrat"/>
                <a:cs typeface="Montserrat"/>
                <a:sym typeface="Montserrat"/>
              </a:rPr>
              <a:t>Extremely Important</a:t>
            </a:r>
            <a:endParaRPr sz="2600">
              <a:solidFill>
                <a:schemeClr val="lt1"/>
              </a:solidFill>
              <a:latin typeface="Montserrat"/>
              <a:ea typeface="Montserrat"/>
              <a:cs typeface="Montserrat"/>
              <a:sym typeface="Montserrat"/>
            </a:endParaRPr>
          </a:p>
          <a:p>
            <a:pPr indent="-393700" lvl="0" marL="457200" rtl="0" algn="l">
              <a:spcBef>
                <a:spcPts val="0"/>
              </a:spcBef>
              <a:spcAft>
                <a:spcPts val="0"/>
              </a:spcAft>
              <a:buClr>
                <a:schemeClr val="lt1"/>
              </a:buClr>
              <a:buSzPts val="2600"/>
              <a:buFont typeface="Montserrat"/>
              <a:buChar char="❏"/>
            </a:pPr>
            <a:r>
              <a:rPr lang="en" sz="2600">
                <a:solidFill>
                  <a:schemeClr val="lt1"/>
                </a:solidFill>
                <a:latin typeface="Montserrat"/>
                <a:ea typeface="Montserrat"/>
                <a:cs typeface="Montserrat"/>
                <a:sym typeface="Montserrat"/>
              </a:rPr>
              <a:t>Slightly Important</a:t>
            </a:r>
            <a:endParaRPr sz="2600">
              <a:solidFill>
                <a:schemeClr val="lt1"/>
              </a:solidFill>
              <a:latin typeface="Montserrat"/>
              <a:ea typeface="Montserrat"/>
              <a:cs typeface="Montserrat"/>
              <a:sym typeface="Montserrat"/>
            </a:endParaRPr>
          </a:p>
          <a:p>
            <a:pPr indent="-393700" lvl="0" marL="457200" rtl="0" algn="l">
              <a:spcBef>
                <a:spcPts val="0"/>
              </a:spcBef>
              <a:spcAft>
                <a:spcPts val="0"/>
              </a:spcAft>
              <a:buClr>
                <a:schemeClr val="lt1"/>
              </a:buClr>
              <a:buSzPts val="2600"/>
              <a:buFont typeface="Montserrat"/>
              <a:buChar char="❏"/>
            </a:pPr>
            <a:r>
              <a:rPr lang="en" sz="2600">
                <a:solidFill>
                  <a:schemeClr val="lt1"/>
                </a:solidFill>
                <a:latin typeface="Montserrat"/>
                <a:ea typeface="Montserrat"/>
                <a:cs typeface="Montserrat"/>
                <a:sym typeface="Montserrat"/>
              </a:rPr>
              <a:t>Neutral</a:t>
            </a:r>
            <a:endParaRPr sz="2600">
              <a:solidFill>
                <a:schemeClr val="lt1"/>
              </a:solidFill>
              <a:latin typeface="Montserrat"/>
              <a:ea typeface="Montserrat"/>
              <a:cs typeface="Montserrat"/>
              <a:sym typeface="Montserrat"/>
            </a:endParaRPr>
          </a:p>
          <a:p>
            <a:pPr indent="-393700" lvl="0" marL="457200" rtl="0" algn="l">
              <a:spcBef>
                <a:spcPts val="0"/>
              </a:spcBef>
              <a:spcAft>
                <a:spcPts val="0"/>
              </a:spcAft>
              <a:buClr>
                <a:schemeClr val="lt1"/>
              </a:buClr>
              <a:buSzPts val="2600"/>
              <a:buFont typeface="Montserrat"/>
              <a:buChar char="❏"/>
            </a:pPr>
            <a:r>
              <a:rPr lang="en" sz="2600">
                <a:solidFill>
                  <a:schemeClr val="lt1"/>
                </a:solidFill>
                <a:latin typeface="Montserrat"/>
                <a:ea typeface="Montserrat"/>
                <a:cs typeface="Montserrat"/>
                <a:sym typeface="Montserrat"/>
              </a:rPr>
              <a:t>Slightly Unimportant</a:t>
            </a:r>
            <a:endParaRPr sz="2600">
              <a:solidFill>
                <a:schemeClr val="lt1"/>
              </a:solidFill>
              <a:latin typeface="Montserrat"/>
              <a:ea typeface="Montserrat"/>
              <a:cs typeface="Montserrat"/>
              <a:sym typeface="Montserrat"/>
            </a:endParaRPr>
          </a:p>
          <a:p>
            <a:pPr indent="-393700" lvl="0" marL="457200" rtl="0" algn="l">
              <a:spcBef>
                <a:spcPts val="0"/>
              </a:spcBef>
              <a:spcAft>
                <a:spcPts val="0"/>
              </a:spcAft>
              <a:buClr>
                <a:schemeClr val="lt1"/>
              </a:buClr>
              <a:buSzPts val="2600"/>
              <a:buFont typeface="Montserrat"/>
              <a:buChar char="❏"/>
            </a:pPr>
            <a:r>
              <a:rPr lang="en" sz="2600">
                <a:solidFill>
                  <a:schemeClr val="lt1"/>
                </a:solidFill>
                <a:latin typeface="Montserrat"/>
                <a:ea typeface="Montserrat"/>
                <a:cs typeface="Montserrat"/>
                <a:sym typeface="Montserrat"/>
              </a:rPr>
              <a:t>Not important at all </a:t>
            </a:r>
            <a:endParaRPr sz="2600">
              <a:solidFill>
                <a:schemeClr val="lt1"/>
              </a:solidFill>
              <a:latin typeface="Montserrat"/>
              <a:ea typeface="Montserrat"/>
              <a:cs typeface="Montserrat"/>
              <a:sym typeface="Montserrat"/>
            </a:endParaRPr>
          </a:p>
        </p:txBody>
      </p:sp>
      <p:sp>
        <p:nvSpPr>
          <p:cNvPr id="127" name="Google Shape;127;p21"/>
          <p:cNvSpPr txBox="1"/>
          <p:nvPr/>
        </p:nvSpPr>
        <p:spPr>
          <a:xfrm>
            <a:off x="160275" y="1182250"/>
            <a:ext cx="9340500" cy="7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Montserrat"/>
                <a:ea typeface="Montserrat"/>
                <a:cs typeface="Montserrat"/>
                <a:sym typeface="Montserrat"/>
              </a:rPr>
              <a:t>How Important is Sustainability in your Fashion Consumption?</a:t>
            </a:r>
            <a:endParaRPr b="1" sz="20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3" name="Google Shape;13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4" name="Google Shape;134;p22"/>
          <p:cNvPicPr preferRelativeResize="0"/>
          <p:nvPr/>
        </p:nvPicPr>
        <p:blipFill>
          <a:blip r:embed="rId3">
            <a:alphaModFix/>
          </a:blip>
          <a:stretch>
            <a:fillRect/>
          </a:stretch>
        </p:blipFill>
        <p:spPr>
          <a:xfrm>
            <a:off x="0" y="0"/>
            <a:ext cx="9144033"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